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70" r:id="rId8"/>
    <p:sldId id="281" r:id="rId9"/>
    <p:sldId id="282" r:id="rId10"/>
    <p:sldId id="273" r:id="rId11"/>
    <p:sldId id="269" r:id="rId12"/>
    <p:sldId id="276" r:id="rId13"/>
    <p:sldId id="277" r:id="rId14"/>
    <p:sldId id="274" r:id="rId15"/>
    <p:sldId id="278" r:id="rId16"/>
    <p:sldId id="275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TT Commons Pro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9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43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openxmlformats.org/officeDocument/2006/relationships/image" Target="../media/image4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3" Type="http://schemas.openxmlformats.org/officeDocument/2006/relationships/image" Target="../media/image57.png"/><Relationship Id="rId7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svg"/><Relationship Id="rId5" Type="http://schemas.openxmlformats.org/officeDocument/2006/relationships/image" Target="../media/image59.png"/><Relationship Id="rId4" Type="http://schemas.openxmlformats.org/officeDocument/2006/relationships/image" Target="../media/image5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61.png"/><Relationship Id="rId7" Type="http://schemas.openxmlformats.org/officeDocument/2006/relationships/image" Target="../media/image27.png"/><Relationship Id="rId12" Type="http://schemas.openxmlformats.org/officeDocument/2006/relationships/image" Target="../media/image6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svg"/><Relationship Id="rId11" Type="http://schemas.openxmlformats.org/officeDocument/2006/relationships/image" Target="../media/image67.png"/><Relationship Id="rId5" Type="http://schemas.openxmlformats.org/officeDocument/2006/relationships/image" Target="../media/image63.png"/><Relationship Id="rId10" Type="http://schemas.openxmlformats.org/officeDocument/2006/relationships/image" Target="../media/image66.svg"/><Relationship Id="rId4" Type="http://schemas.openxmlformats.org/officeDocument/2006/relationships/image" Target="../media/image62.svg"/><Relationship Id="rId9" Type="http://schemas.openxmlformats.org/officeDocument/2006/relationships/image" Target="../media/image6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svg"/><Relationship Id="rId3" Type="http://schemas.openxmlformats.org/officeDocument/2006/relationships/image" Target="../media/image69.png"/><Relationship Id="rId7" Type="http://schemas.openxmlformats.org/officeDocument/2006/relationships/image" Target="../media/image73.png"/><Relationship Id="rId12" Type="http://schemas.openxmlformats.org/officeDocument/2006/relationships/image" Target="../media/image7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svg"/><Relationship Id="rId11" Type="http://schemas.openxmlformats.org/officeDocument/2006/relationships/image" Target="../media/image77.png"/><Relationship Id="rId5" Type="http://schemas.openxmlformats.org/officeDocument/2006/relationships/image" Target="../media/image71.png"/><Relationship Id="rId10" Type="http://schemas.openxmlformats.org/officeDocument/2006/relationships/image" Target="../media/image76.svg"/><Relationship Id="rId4" Type="http://schemas.openxmlformats.org/officeDocument/2006/relationships/image" Target="../media/image70.svg"/><Relationship Id="rId9" Type="http://schemas.openxmlformats.org/officeDocument/2006/relationships/image" Target="../media/image7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1.jpeg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31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10" Type="http://schemas.openxmlformats.org/officeDocument/2006/relationships/image" Target="../media/image30.svg"/><Relationship Id="rId4" Type="http://schemas.openxmlformats.org/officeDocument/2006/relationships/image" Target="../media/image32.sv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37.png"/><Relationship Id="rId3" Type="http://schemas.openxmlformats.org/officeDocument/2006/relationships/image" Target="../media/image27.png"/><Relationship Id="rId7" Type="http://schemas.openxmlformats.org/officeDocument/2006/relationships/image" Target="../media/image23.png"/><Relationship Id="rId12" Type="http://schemas.openxmlformats.org/officeDocument/2006/relationships/image" Target="../media/image3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26.svg"/><Relationship Id="rId4" Type="http://schemas.openxmlformats.org/officeDocument/2006/relationships/image" Target="../media/image28.svg"/><Relationship Id="rId9" Type="http://schemas.openxmlformats.org/officeDocument/2006/relationships/image" Target="../media/image25.png"/><Relationship Id="rId14" Type="http://schemas.openxmlformats.org/officeDocument/2006/relationships/image" Target="../media/image3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41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40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svg"/><Relationship Id="rId11" Type="http://schemas.openxmlformats.org/officeDocument/2006/relationships/image" Target="../media/image39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svg"/><Relationship Id="rId9" Type="http://schemas.openxmlformats.org/officeDocument/2006/relationships/image" Target="../media/image33.png"/><Relationship Id="rId14" Type="http://schemas.openxmlformats.org/officeDocument/2006/relationships/image" Target="../media/image4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70617" y="537871"/>
            <a:ext cx="2072297" cy="1989405"/>
          </a:xfrm>
          <a:custGeom>
            <a:avLst/>
            <a:gdLst/>
            <a:ahLst/>
            <a:cxnLst/>
            <a:rect l="l" t="t" r="r" b="b"/>
            <a:pathLst>
              <a:path w="2072297" h="1989405">
                <a:moveTo>
                  <a:pt x="0" y="0"/>
                </a:moveTo>
                <a:lnTo>
                  <a:pt x="2072297" y="0"/>
                </a:lnTo>
                <a:lnTo>
                  <a:pt x="2072297" y="1989406"/>
                </a:lnTo>
                <a:lnTo>
                  <a:pt x="0" y="1989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>
                <a:solidFill>
                  <a:srgbClr val="007074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21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>
                <a:solidFill>
                  <a:srgbClr val="007074"/>
                </a:solidFill>
                <a:latin typeface="TT Commons Pro Bold"/>
              </a:rPr>
              <a:t>Current and speed control of a permanent-magnet DC motor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49138" y="7479498"/>
            <a:ext cx="8115300" cy="2129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BARSANTI PATRICK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4973299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Control Action:	 with disturbances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F48CD819-D384-94C0-EC5B-43EFD82EBA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72628" y="2109935"/>
            <a:ext cx="1000363" cy="285818"/>
          </a:xfrm>
          <a:prstGeom prst="rect">
            <a:avLst/>
          </a:prstGeom>
        </p:spPr>
      </p:pic>
      <p:sp>
        <p:nvSpPr>
          <p:cNvPr id="13" name="Triangolo isoscele 23">
            <a:extLst>
              <a:ext uri="{FF2B5EF4-FFF2-40B4-BE49-F238E27FC236}">
                <a16:creationId xmlns:a16="http://schemas.microsoft.com/office/drawing/2014/main" id="{C9775893-3B84-DEA6-7C69-B6BE5D19D145}"/>
              </a:ext>
            </a:extLst>
          </p:cNvPr>
          <p:cNvSpPr/>
          <p:nvPr/>
        </p:nvSpPr>
        <p:spPr>
          <a:xfrm rot="15319407">
            <a:off x="4438089" y="2803136"/>
            <a:ext cx="5349443" cy="6914585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  <a:gd name="connsiteX0" fmla="*/ 0 w 5342371"/>
              <a:gd name="connsiteY0" fmla="*/ 5346948 h 6705219"/>
              <a:gd name="connsiteX1" fmla="*/ 2402738 w 5342371"/>
              <a:gd name="connsiteY1" fmla="*/ 0 h 6705219"/>
              <a:gd name="connsiteX2" fmla="*/ 5342371 w 5342371"/>
              <a:gd name="connsiteY2" fmla="*/ 6705219 h 6705219"/>
              <a:gd name="connsiteX3" fmla="*/ 0 w 5342371"/>
              <a:gd name="connsiteY3" fmla="*/ 5346948 h 6705219"/>
              <a:gd name="connsiteX0" fmla="*/ 0 w 5342371"/>
              <a:gd name="connsiteY0" fmla="*/ 5062660 h 6420931"/>
              <a:gd name="connsiteX1" fmla="*/ 2288807 w 5342371"/>
              <a:gd name="connsiteY1" fmla="*/ 0 h 6420931"/>
              <a:gd name="connsiteX2" fmla="*/ 5342371 w 5342371"/>
              <a:gd name="connsiteY2" fmla="*/ 6420931 h 6420931"/>
              <a:gd name="connsiteX3" fmla="*/ 0 w 5342371"/>
              <a:gd name="connsiteY3" fmla="*/ 5062660 h 6420931"/>
              <a:gd name="connsiteX0" fmla="*/ 0 w 5342371"/>
              <a:gd name="connsiteY0" fmla="*/ 5534171 h 6892442"/>
              <a:gd name="connsiteX1" fmla="*/ 2390833 w 5342371"/>
              <a:gd name="connsiteY1" fmla="*/ 0 h 6892442"/>
              <a:gd name="connsiteX2" fmla="*/ 5342371 w 5342371"/>
              <a:gd name="connsiteY2" fmla="*/ 6892442 h 6892442"/>
              <a:gd name="connsiteX3" fmla="*/ 0 w 5342371"/>
              <a:gd name="connsiteY3" fmla="*/ 5534171 h 6892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2371" h="6892442">
                <a:moveTo>
                  <a:pt x="0" y="5534171"/>
                </a:moveTo>
                <a:lnTo>
                  <a:pt x="2390833" y="0"/>
                </a:lnTo>
                <a:lnTo>
                  <a:pt x="5342371" y="6892442"/>
                </a:lnTo>
                <a:lnTo>
                  <a:pt x="0" y="5534171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084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Unconstrained MPC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C1BB23E-7F8D-8B41-0044-192034BD069C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83534589-78C0-8EBD-689C-E790B60CDF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818" y="8598391"/>
            <a:ext cx="2171699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92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5719053" cy="2410916"/>
            <a:chOff x="0" y="123825"/>
            <a:chExt cx="2063584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20635846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8F9A1B1A-BCF4-C53C-033B-7D824ACDF3C5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6DEFF547-7D27-298F-244B-B416613CCE49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</p:spTree>
    <p:extLst>
      <p:ext uri="{BB962C8B-B14F-4D97-AF65-F5344CB8AC3E}">
        <p14:creationId xmlns:p14="http://schemas.microsoft.com/office/powerpoint/2010/main" val="2405184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5719053" cy="2410916"/>
            <a:chOff x="0" y="123825"/>
            <a:chExt cx="2063584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20635846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8F9A1B1A-BCF4-C53C-033B-7D824ACDF3C5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6DEFF547-7D27-298F-244B-B416613CCE49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EE53277D-CC73-2E91-DA34-0081B195EE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818" y="8598391"/>
            <a:ext cx="2171699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677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State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CE5CD16-C94C-4E0C-6D1C-7D42B16C28D0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9E4F22E-3950-57C7-EFA3-A8BCABE275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8701" y="8573429"/>
            <a:ext cx="2629890" cy="974873"/>
          </a:xfrm>
          <a:prstGeom prst="rect">
            <a:avLst/>
          </a:prstGeom>
        </p:spPr>
      </p:pic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D220FF5C-4E67-CA42-87E0-2CE60BBFB0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37764" y="2109542"/>
            <a:ext cx="1828800" cy="438912"/>
          </a:xfrm>
          <a:prstGeom prst="rect">
            <a:avLst/>
          </a:prstGeom>
        </p:spPr>
      </p:pic>
      <p:pic>
        <p:nvPicPr>
          <p:cNvPr id="21" name="Elemento grafico 20">
            <a:extLst>
              <a:ext uri="{FF2B5EF4-FFF2-40B4-BE49-F238E27FC236}">
                <a16:creationId xmlns:a16="http://schemas.microsoft.com/office/drawing/2014/main" id="{C4A6D364-D804-00C5-9DB3-3F6E6E1B59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3899643" y="2109542"/>
            <a:ext cx="3162095" cy="43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50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Kalman Filter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CE5CD16-C94C-4E0C-6D1C-7D42B16C28D0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B9EE92E6-82B2-7BA8-3534-49CB9D5ECF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2895600" y="8617672"/>
            <a:ext cx="1600200" cy="434339"/>
          </a:xfrm>
          <a:prstGeom prst="rect">
            <a:avLst/>
          </a:prstGeom>
        </p:spPr>
      </p:pic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B5FE27FD-6D4E-11E5-0E72-F346CCD00F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58271" y="8632124"/>
            <a:ext cx="1106440" cy="486834"/>
          </a:xfrm>
          <a:prstGeom prst="rect">
            <a:avLst/>
          </a:prstGeom>
        </p:spPr>
      </p:pic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B66A1C78-3F9F-10F1-9218-7847753236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29200" y="8695266"/>
            <a:ext cx="4543784" cy="48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80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DDEBD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45744" y="447071"/>
            <a:ext cx="2097171" cy="2013284"/>
          </a:xfrm>
          <a:custGeom>
            <a:avLst/>
            <a:gdLst/>
            <a:ahLst/>
            <a:cxnLst/>
            <a:rect l="l" t="t" r="r" b="b"/>
            <a:pathLst>
              <a:path w="2097171" h="2013284">
                <a:moveTo>
                  <a:pt x="0" y="0"/>
                </a:moveTo>
                <a:lnTo>
                  <a:pt x="2097170" y="0"/>
                </a:lnTo>
                <a:lnTo>
                  <a:pt x="2097170" y="2013284"/>
                </a:lnTo>
                <a:lnTo>
                  <a:pt x="0" y="2013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 dirty="0">
                <a:solidFill>
                  <a:srgbClr val="DDEBDA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 dirty="0">
                <a:solidFill>
                  <a:srgbClr val="DDEBDA"/>
                </a:solidFill>
                <a:latin typeface="TT Commons Pro Bold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9138" y="7479498"/>
            <a:ext cx="8115300" cy="2151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BARSANTI PATRICK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</p:spTree>
    <p:extLst>
      <p:ext uri="{BB962C8B-B14F-4D97-AF65-F5344CB8AC3E}">
        <p14:creationId xmlns:p14="http://schemas.microsoft.com/office/powerpoint/2010/main" val="2544236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DDEBD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45744" y="447071"/>
            <a:ext cx="2097171" cy="2013284"/>
          </a:xfrm>
          <a:custGeom>
            <a:avLst/>
            <a:gdLst/>
            <a:ahLst/>
            <a:cxnLst/>
            <a:rect l="l" t="t" r="r" b="b"/>
            <a:pathLst>
              <a:path w="2097171" h="2013284">
                <a:moveTo>
                  <a:pt x="0" y="0"/>
                </a:moveTo>
                <a:lnTo>
                  <a:pt x="2097170" y="0"/>
                </a:lnTo>
                <a:lnTo>
                  <a:pt x="2097170" y="2013284"/>
                </a:lnTo>
                <a:lnTo>
                  <a:pt x="0" y="2013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>
                <a:solidFill>
                  <a:srgbClr val="DDEBDA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21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>
                <a:solidFill>
                  <a:srgbClr val="DDEBDA"/>
                </a:solidFill>
                <a:latin typeface="TT Commons Pro Bold"/>
              </a:rPr>
              <a:t>Current and speed control of a permanent-magnet DC motor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9138" y="7479498"/>
            <a:ext cx="8115300" cy="2151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BARSANTI PATRICK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CC6D6DE6-44B3-FEE6-F6CF-50D966F13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25771" y="5885327"/>
            <a:ext cx="3836457" cy="3836457"/>
          </a:xfrm>
          <a:prstGeom prst="rect">
            <a:avLst/>
          </a:prstGeom>
          <a:effectLst>
            <a:outerShdw blurRad="241300" dist="38100" dir="5400000" sx="104000" sy="104000" algn="t" rotWithShape="0">
              <a:prstClr val="black">
                <a:alpha val="55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28700" y="1293797"/>
            <a:ext cx="12127137" cy="5626945"/>
            <a:chOff x="0" y="123825"/>
            <a:chExt cx="16169516" cy="7502593"/>
          </a:xfrm>
        </p:grpSpPr>
        <p:sp>
          <p:nvSpPr>
            <p:cNvPr id="8" name="TextBox 8"/>
            <p:cNvSpPr txBox="1"/>
            <p:nvPr/>
          </p:nvSpPr>
          <p:spPr>
            <a:xfrm>
              <a:off x="0" y="1373937"/>
              <a:ext cx="16169516" cy="6252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Our Goal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The Model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 LQ Controller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Unconstrained MPC Controller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MPC with State Constraints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MPC with Kalman Filter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3825"/>
              <a:ext cx="14145169" cy="1668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10" name="TextBox 14">
            <a:extLst>
              <a:ext uri="{FF2B5EF4-FFF2-40B4-BE49-F238E27FC236}">
                <a16:creationId xmlns:a16="http://schemas.microsoft.com/office/drawing/2014/main" id="{6C6BD86E-30DE-630F-7FB5-3697282C7FEE}"/>
              </a:ext>
            </a:extLst>
          </p:cNvPr>
          <p:cNvSpPr txBox="1"/>
          <p:nvPr/>
        </p:nvSpPr>
        <p:spPr>
          <a:xfrm>
            <a:off x="990600" y="-419325"/>
            <a:ext cx="14249400" cy="2410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it-IT" dirty="0"/>
          </a:p>
          <a:p>
            <a:pPr>
              <a:lnSpc>
                <a:spcPts val="9375"/>
              </a:lnSpc>
            </a:pP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We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</a:t>
            </a: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will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</a:t>
            </a: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discuss</a:t>
            </a:r>
            <a:endParaRPr lang="it-IT" sz="8844" dirty="0">
              <a:solidFill>
                <a:srgbClr val="007074"/>
              </a:solidFill>
              <a:latin typeface="TT Commons Pro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480693" y="9296400"/>
            <a:ext cx="3262221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28700" y="1121569"/>
            <a:ext cx="12174762" cy="3694460"/>
            <a:chOff x="0" y="123825"/>
            <a:chExt cx="16233016" cy="4925944"/>
          </a:xfrm>
        </p:grpSpPr>
        <p:sp>
          <p:nvSpPr>
            <p:cNvPr id="10" name="TextBox 10"/>
            <p:cNvSpPr txBox="1"/>
            <p:nvPr/>
          </p:nvSpPr>
          <p:spPr>
            <a:xfrm>
              <a:off x="63500" y="1359960"/>
              <a:ext cx="16169516" cy="3689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was to create a stabilizing controller for a low-frequency permanent-magnet DC motor.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23825"/>
              <a:ext cx="14145169" cy="1668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5FA93CB5-90DB-142A-431D-F00412C2C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15100" y="4355043"/>
            <a:ext cx="5257800" cy="5257800"/>
          </a:xfrm>
          <a:prstGeom prst="rect">
            <a:avLst/>
          </a:prstGeom>
          <a:effectLst>
            <a:outerShdw blurRad="241300" dist="38100" dir="5400000" sx="104000" sy="104000" algn="t" rotWithShape="0">
              <a:prstClr val="black">
                <a:alpha val="55000"/>
              </a:prstClr>
            </a:outerShdw>
          </a:effectLst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id="{FEB62DA9-4342-44FF-29AF-286A58099653}"/>
              </a:ext>
            </a:extLst>
          </p:cNvPr>
          <p:cNvSpPr txBox="1"/>
          <p:nvPr/>
        </p:nvSpPr>
        <p:spPr>
          <a:xfrm>
            <a:off x="990600" y="-419325"/>
            <a:ext cx="10608877" cy="243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it-IT" dirty="0"/>
          </a:p>
          <a:p>
            <a:pPr>
              <a:lnSpc>
                <a:spcPts val="9375"/>
              </a:lnSpc>
            </a:pP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Our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goal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280811" y="4762853"/>
            <a:ext cx="4262105" cy="1030654"/>
          </a:xfrm>
          <a:custGeom>
            <a:avLst/>
            <a:gdLst/>
            <a:ahLst/>
            <a:cxnLst/>
            <a:rect l="l" t="t" r="r" b="b"/>
            <a:pathLst>
              <a:path w="4262105" h="1030654">
                <a:moveTo>
                  <a:pt x="0" y="0"/>
                </a:moveTo>
                <a:lnTo>
                  <a:pt x="4262105" y="0"/>
                </a:lnTo>
                <a:lnTo>
                  <a:pt x="4262105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420547" y="4762323"/>
            <a:ext cx="1961453" cy="1030654"/>
          </a:xfrm>
          <a:custGeom>
            <a:avLst/>
            <a:gdLst/>
            <a:ahLst/>
            <a:cxnLst/>
            <a:rect l="l" t="t" r="r" b="b"/>
            <a:pathLst>
              <a:path w="1961453" h="1030654">
                <a:moveTo>
                  <a:pt x="0" y="0"/>
                </a:moveTo>
                <a:lnTo>
                  <a:pt x="1961453" y="0"/>
                </a:lnTo>
                <a:lnTo>
                  <a:pt x="1961453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80811" y="6375845"/>
            <a:ext cx="2017295" cy="1030654"/>
          </a:xfrm>
          <a:custGeom>
            <a:avLst/>
            <a:gdLst/>
            <a:ahLst/>
            <a:cxnLst/>
            <a:rect l="l" t="t" r="r" b="b"/>
            <a:pathLst>
              <a:path w="2017295" h="1030654">
                <a:moveTo>
                  <a:pt x="0" y="0"/>
                </a:moveTo>
                <a:lnTo>
                  <a:pt x="2017295" y="0"/>
                </a:lnTo>
                <a:lnTo>
                  <a:pt x="2017295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4834056" y="6355557"/>
            <a:ext cx="1483927" cy="1030654"/>
          </a:xfrm>
          <a:custGeom>
            <a:avLst/>
            <a:gdLst/>
            <a:ahLst/>
            <a:cxnLst/>
            <a:rect l="l" t="t" r="r" b="b"/>
            <a:pathLst>
              <a:path w="1483927" h="1030654">
                <a:moveTo>
                  <a:pt x="0" y="0"/>
                </a:moveTo>
                <a:lnTo>
                  <a:pt x="1483927" y="0"/>
                </a:lnTo>
                <a:lnTo>
                  <a:pt x="1483927" y="1030654"/>
                </a:lnTo>
                <a:lnTo>
                  <a:pt x="0" y="103065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83292" y="2651531"/>
            <a:ext cx="5945092" cy="5253299"/>
          </a:xfrm>
          <a:custGeom>
            <a:avLst/>
            <a:gdLst/>
            <a:ahLst/>
            <a:cxnLst/>
            <a:rect l="l" t="t" r="r" b="b"/>
            <a:pathLst>
              <a:path w="4936777" h="4362315">
                <a:moveTo>
                  <a:pt x="0" y="0"/>
                </a:moveTo>
                <a:lnTo>
                  <a:pt x="4936777" y="0"/>
                </a:lnTo>
                <a:lnTo>
                  <a:pt x="4936777" y="4362316"/>
                </a:lnTo>
                <a:lnTo>
                  <a:pt x="0" y="43623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90600" y="-419325"/>
            <a:ext cx="10608877" cy="243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dirty="0"/>
          </a:p>
          <a:p>
            <a:pPr>
              <a:lnSpc>
                <a:spcPts val="9375"/>
              </a:lnSpc>
            </a:pPr>
            <a:r>
              <a:rPr lang="en-US" sz="8844" dirty="0">
                <a:solidFill>
                  <a:srgbClr val="007074"/>
                </a:solidFill>
                <a:latin typeface="TT Commons Pro Bold"/>
              </a:rPr>
              <a:t>The Model</a:t>
            </a: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2BFE821B-F3E1-7544-7FB2-666C5B476984}"/>
              </a:ext>
            </a:extLst>
          </p:cNvPr>
          <p:cNvSpPr txBox="1"/>
          <p:nvPr/>
        </p:nvSpPr>
        <p:spPr>
          <a:xfrm>
            <a:off x="968747" y="780694"/>
            <a:ext cx="10774875" cy="241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en-US" sz="8844" dirty="0">
              <a:solidFill>
                <a:srgbClr val="007074"/>
              </a:solidFill>
              <a:latin typeface="TT Commons Pro Bold"/>
            </a:endParaRPr>
          </a:p>
          <a:p>
            <a:pPr>
              <a:lnSpc>
                <a:spcPts val="9375"/>
              </a:lnSpc>
            </a:pPr>
            <a:endParaRPr lang="en-US" sz="8844" dirty="0">
              <a:solidFill>
                <a:srgbClr val="007074"/>
              </a:solidFill>
              <a:latin typeface="TT Commons Pro Bold"/>
            </a:endParaRPr>
          </a:p>
        </p:txBody>
      </p:sp>
      <p:sp>
        <p:nvSpPr>
          <p:cNvPr id="15" name="TextBox 1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9F4AD9A2-1727-7A78-4E44-4F47350281CA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is as follows: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53130F6E-8039-F526-824C-FD160E96C8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280811" y="8119164"/>
            <a:ext cx="1438122" cy="1030654"/>
          </a:xfrm>
          <a:prstGeom prst="rect">
            <a:avLst/>
          </a:prstGeom>
        </p:spPr>
      </p:pic>
      <p:pic>
        <p:nvPicPr>
          <p:cNvPr id="18" name="Elemento grafico 17">
            <a:extLst>
              <a:ext uri="{FF2B5EF4-FFF2-40B4-BE49-F238E27FC236}">
                <a16:creationId xmlns:a16="http://schemas.microsoft.com/office/drawing/2014/main" id="{FD98EF45-2DB1-F7AB-0DAB-AA7C75218F5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115086" y="7993136"/>
            <a:ext cx="5266914" cy="1065828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121A020B-5E8F-9A73-F556-1E6A0CD456C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351251" y="2851495"/>
            <a:ext cx="7480791" cy="1584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4" name="Triangolo isoscele 23">
            <a:extLst>
              <a:ext uri="{FF2B5EF4-FFF2-40B4-BE49-F238E27FC236}">
                <a16:creationId xmlns:a16="http://schemas.microsoft.com/office/drawing/2014/main" id="{7271E4FC-A272-FD79-34AF-3509248969E4}"/>
              </a:ext>
            </a:extLst>
          </p:cNvPr>
          <p:cNvSpPr/>
          <p:nvPr/>
        </p:nvSpPr>
        <p:spPr>
          <a:xfrm rot="15319407">
            <a:off x="6013049" y="4017917"/>
            <a:ext cx="5348396" cy="3659227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  <a:gd name="connsiteX0" fmla="*/ 0 w 5373809"/>
              <a:gd name="connsiteY0" fmla="*/ 2281878 h 3561968"/>
              <a:gd name="connsiteX1" fmla="*/ 1739588 w 5373809"/>
              <a:gd name="connsiteY1" fmla="*/ 0 h 3561968"/>
              <a:gd name="connsiteX2" fmla="*/ 5373809 w 5373809"/>
              <a:gd name="connsiteY2" fmla="*/ 3561968 h 3561968"/>
              <a:gd name="connsiteX3" fmla="*/ 0 w 5373809"/>
              <a:gd name="connsiteY3" fmla="*/ 2281878 h 3561968"/>
              <a:gd name="connsiteX0" fmla="*/ 0 w 5373809"/>
              <a:gd name="connsiteY0" fmla="*/ 2236077 h 3516167"/>
              <a:gd name="connsiteX1" fmla="*/ 1616958 w 5373809"/>
              <a:gd name="connsiteY1" fmla="*/ 0 h 3516167"/>
              <a:gd name="connsiteX2" fmla="*/ 5373809 w 5373809"/>
              <a:gd name="connsiteY2" fmla="*/ 3516167 h 3516167"/>
              <a:gd name="connsiteX3" fmla="*/ 0 w 5373809"/>
              <a:gd name="connsiteY3" fmla="*/ 2236077 h 3516167"/>
              <a:gd name="connsiteX0" fmla="*/ 0 w 5367189"/>
              <a:gd name="connsiteY0" fmla="*/ 2199888 h 3516167"/>
              <a:gd name="connsiteX1" fmla="*/ 1610338 w 5367189"/>
              <a:gd name="connsiteY1" fmla="*/ 0 h 3516167"/>
              <a:gd name="connsiteX2" fmla="*/ 5367189 w 5367189"/>
              <a:gd name="connsiteY2" fmla="*/ 3516167 h 3516167"/>
              <a:gd name="connsiteX3" fmla="*/ 0 w 5367189"/>
              <a:gd name="connsiteY3" fmla="*/ 2199888 h 3516167"/>
              <a:gd name="connsiteX0" fmla="*/ 0 w 5378993"/>
              <a:gd name="connsiteY0" fmla="*/ 2182743 h 3516167"/>
              <a:gd name="connsiteX1" fmla="*/ 1622142 w 5378993"/>
              <a:gd name="connsiteY1" fmla="*/ 0 h 3516167"/>
              <a:gd name="connsiteX2" fmla="*/ 5378993 w 5378993"/>
              <a:gd name="connsiteY2" fmla="*/ 3516167 h 3516167"/>
              <a:gd name="connsiteX3" fmla="*/ 0 w 5378993"/>
              <a:gd name="connsiteY3" fmla="*/ 2182743 h 3516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8993" h="3516167">
                <a:moveTo>
                  <a:pt x="0" y="2182743"/>
                </a:moveTo>
                <a:lnTo>
                  <a:pt x="1622142" y="0"/>
                </a:lnTo>
                <a:lnTo>
                  <a:pt x="5378993" y="3516167"/>
                </a:lnTo>
                <a:lnTo>
                  <a:pt x="0" y="2182743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BDB2CFA9-1D69-D30C-C7C1-6BD396D2AB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617099" y="8598391"/>
            <a:ext cx="2629890" cy="974873"/>
          </a:xfrm>
          <a:prstGeom prst="rect">
            <a:avLst/>
          </a:prstGeom>
        </p:spPr>
      </p:pic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3AE7D010-722F-3CAB-8A31-4347219FE4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9078" y="8977777"/>
            <a:ext cx="1000363" cy="28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3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sp>
        <p:nvSpPr>
          <p:cNvPr id="17" name="Triangolo isoscele 23">
            <a:extLst>
              <a:ext uri="{FF2B5EF4-FFF2-40B4-BE49-F238E27FC236}">
                <a16:creationId xmlns:a16="http://schemas.microsoft.com/office/drawing/2014/main" id="{8FC05956-B433-C0BF-4190-206F61948729}"/>
              </a:ext>
            </a:extLst>
          </p:cNvPr>
          <p:cNvSpPr/>
          <p:nvPr/>
        </p:nvSpPr>
        <p:spPr>
          <a:xfrm rot="6280593" flipV="1">
            <a:off x="6037519" y="3479758"/>
            <a:ext cx="5349443" cy="3607831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  <a:gd name="connsiteX0" fmla="*/ 0 w 5342371"/>
              <a:gd name="connsiteY0" fmla="*/ 2259390 h 3617661"/>
              <a:gd name="connsiteX1" fmla="*/ 1670320 w 5342371"/>
              <a:gd name="connsiteY1" fmla="*/ 0 h 3617661"/>
              <a:gd name="connsiteX2" fmla="*/ 5342371 w 5342371"/>
              <a:gd name="connsiteY2" fmla="*/ 3617661 h 3617661"/>
              <a:gd name="connsiteX3" fmla="*/ 0 w 5342371"/>
              <a:gd name="connsiteY3" fmla="*/ 2259390 h 3617661"/>
              <a:gd name="connsiteX0" fmla="*/ 0 w 5342371"/>
              <a:gd name="connsiteY0" fmla="*/ 2238007 h 3596278"/>
              <a:gd name="connsiteX1" fmla="*/ 1660338 w 5342371"/>
              <a:gd name="connsiteY1" fmla="*/ 0 h 3596278"/>
              <a:gd name="connsiteX2" fmla="*/ 5342371 w 5342371"/>
              <a:gd name="connsiteY2" fmla="*/ 3596278 h 3596278"/>
              <a:gd name="connsiteX3" fmla="*/ 0 w 5342371"/>
              <a:gd name="connsiteY3" fmla="*/ 2238007 h 359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2371" h="3596278">
                <a:moveTo>
                  <a:pt x="0" y="2238007"/>
                </a:moveTo>
                <a:lnTo>
                  <a:pt x="1660338" y="0"/>
                </a:lnTo>
                <a:lnTo>
                  <a:pt x="5342371" y="3596278"/>
                </a:lnTo>
                <a:lnTo>
                  <a:pt x="0" y="2238007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80673659-76DE-5BE8-31D6-7A5995F258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617099" y="8598391"/>
            <a:ext cx="2629890" cy="974873"/>
          </a:xfrm>
          <a:prstGeom prst="rect">
            <a:avLst/>
          </a:prstGeom>
        </p:spPr>
      </p:pic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D89E0D7E-6F08-9C9F-A450-E6A8220945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9078" y="8977777"/>
            <a:ext cx="1000363" cy="28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2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5479C64-19C5-CC09-6AEA-0934260CF536}"/>
              </a:ext>
            </a:extLst>
          </p:cNvPr>
          <p:cNvSpPr txBox="1"/>
          <p:nvPr/>
        </p:nvSpPr>
        <p:spPr>
          <a:xfrm>
            <a:off x="1023467" y="8343900"/>
            <a:ext cx="13408381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Without disturbances					     With disturbances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7B88B8C1-92EA-816C-CB3A-65F373680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E460D3B4-CB3D-BB63-DDA4-D839161BC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33827" y="2131829"/>
            <a:ext cx="1000363" cy="285818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140D7BEC-42DB-306D-F8F9-40270622755A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Elemento grafico 21">
            <a:extLst>
              <a:ext uri="{FF2B5EF4-FFF2-40B4-BE49-F238E27FC236}">
                <a16:creationId xmlns:a16="http://schemas.microsoft.com/office/drawing/2014/main" id="{AFEFDBA8-E991-FAD4-0386-965A11BC80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23" name="Rettangolo 22">
            <a:extLst>
              <a:ext uri="{FF2B5EF4-FFF2-40B4-BE49-F238E27FC236}">
                <a16:creationId xmlns:a16="http://schemas.microsoft.com/office/drawing/2014/main" id="{18D69225-BA87-95D0-F052-2BAC14950B8B}"/>
              </a:ext>
            </a:extLst>
          </p:cNvPr>
          <p:cNvSpPr/>
          <p:nvPr/>
        </p:nvSpPr>
        <p:spPr>
          <a:xfrm>
            <a:off x="6336133" y="5381124"/>
            <a:ext cx="2503067" cy="3115176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Elemento grafico 23">
            <a:extLst>
              <a:ext uri="{FF2B5EF4-FFF2-40B4-BE49-F238E27FC236}">
                <a16:creationId xmlns:a16="http://schemas.microsoft.com/office/drawing/2014/main" id="{F158C0CA-E68C-F9D4-7EAF-885ACE3D037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7219" r="33183"/>
          <a:stretch/>
        </p:blipFill>
        <p:spPr>
          <a:xfrm>
            <a:off x="6422885" y="5469216"/>
            <a:ext cx="2340115" cy="2944852"/>
          </a:xfrm>
          <a:prstGeom prst="rect">
            <a:avLst/>
          </a:prstGeom>
        </p:spPr>
      </p:pic>
      <p:sp>
        <p:nvSpPr>
          <p:cNvPr id="26" name="Rettangolo 25">
            <a:extLst>
              <a:ext uri="{FF2B5EF4-FFF2-40B4-BE49-F238E27FC236}">
                <a16:creationId xmlns:a16="http://schemas.microsoft.com/office/drawing/2014/main" id="{EB32C9B3-E824-EDC8-B51C-4F07238F7CCD}"/>
              </a:ext>
            </a:extLst>
          </p:cNvPr>
          <p:cNvSpPr/>
          <p:nvPr/>
        </p:nvSpPr>
        <p:spPr>
          <a:xfrm>
            <a:off x="9779626" y="2792408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DDAC944F-09F6-CCFD-0AB6-6E32441B27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68371" y="2895850"/>
            <a:ext cx="7104620" cy="5328465"/>
          </a:xfrm>
          <a:prstGeom prst="rect">
            <a:avLst/>
          </a:prstGeom>
        </p:spPr>
      </p:pic>
      <p:sp>
        <p:nvSpPr>
          <p:cNvPr id="28" name="Rettangolo 27">
            <a:extLst>
              <a:ext uri="{FF2B5EF4-FFF2-40B4-BE49-F238E27FC236}">
                <a16:creationId xmlns:a16="http://schemas.microsoft.com/office/drawing/2014/main" id="{E2952A91-4737-878E-AE05-16919D30E990}"/>
              </a:ext>
            </a:extLst>
          </p:cNvPr>
          <p:cNvSpPr/>
          <p:nvPr/>
        </p:nvSpPr>
        <p:spPr>
          <a:xfrm>
            <a:off x="15087058" y="5376498"/>
            <a:ext cx="2503067" cy="3115176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Elemento grafico 28">
            <a:extLst>
              <a:ext uri="{FF2B5EF4-FFF2-40B4-BE49-F238E27FC236}">
                <a16:creationId xmlns:a16="http://schemas.microsoft.com/office/drawing/2014/main" id="{80BA5F36-0626-5C79-55B5-A98F340AE15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6019" r="33617"/>
          <a:stretch/>
        </p:blipFill>
        <p:spPr>
          <a:xfrm>
            <a:off x="15168533" y="5469215"/>
            <a:ext cx="2340115" cy="294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927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5479C64-19C5-CC09-6AEA-0934260CF536}"/>
              </a:ext>
            </a:extLst>
          </p:cNvPr>
          <p:cNvSpPr txBox="1"/>
          <p:nvPr/>
        </p:nvSpPr>
        <p:spPr>
          <a:xfrm>
            <a:off x="1023467" y="8343900"/>
            <a:ext cx="13408381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Without disturbances					     With disturbances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7B88B8C1-92EA-816C-CB3A-65F373680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E460D3B4-CB3D-BB63-DDA4-D839161BC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33827" y="2131829"/>
            <a:ext cx="1000363" cy="285818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140D7BEC-42DB-306D-F8F9-40270622755A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Elemento grafico 21">
            <a:extLst>
              <a:ext uri="{FF2B5EF4-FFF2-40B4-BE49-F238E27FC236}">
                <a16:creationId xmlns:a16="http://schemas.microsoft.com/office/drawing/2014/main" id="{AFEFDBA8-E991-FAD4-0386-965A11BC80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23" name="Rettangolo 22">
            <a:extLst>
              <a:ext uri="{FF2B5EF4-FFF2-40B4-BE49-F238E27FC236}">
                <a16:creationId xmlns:a16="http://schemas.microsoft.com/office/drawing/2014/main" id="{18D69225-BA87-95D0-F052-2BAC14950B8B}"/>
              </a:ext>
            </a:extLst>
          </p:cNvPr>
          <p:cNvSpPr/>
          <p:nvPr/>
        </p:nvSpPr>
        <p:spPr>
          <a:xfrm>
            <a:off x="6336133" y="5381124"/>
            <a:ext cx="2503067" cy="3115176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Elemento grafico 23">
            <a:extLst>
              <a:ext uri="{FF2B5EF4-FFF2-40B4-BE49-F238E27FC236}">
                <a16:creationId xmlns:a16="http://schemas.microsoft.com/office/drawing/2014/main" id="{F158C0CA-E68C-F9D4-7EAF-885ACE3D037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5074" r="35328"/>
          <a:stretch/>
        </p:blipFill>
        <p:spPr>
          <a:xfrm>
            <a:off x="6422885" y="5469216"/>
            <a:ext cx="2340115" cy="2944852"/>
          </a:xfrm>
          <a:prstGeom prst="rect">
            <a:avLst/>
          </a:prstGeom>
        </p:spPr>
      </p:pic>
      <p:sp>
        <p:nvSpPr>
          <p:cNvPr id="26" name="Rettangolo 25">
            <a:extLst>
              <a:ext uri="{FF2B5EF4-FFF2-40B4-BE49-F238E27FC236}">
                <a16:creationId xmlns:a16="http://schemas.microsoft.com/office/drawing/2014/main" id="{EB32C9B3-E824-EDC8-B51C-4F07238F7CCD}"/>
              </a:ext>
            </a:extLst>
          </p:cNvPr>
          <p:cNvSpPr/>
          <p:nvPr/>
        </p:nvSpPr>
        <p:spPr>
          <a:xfrm>
            <a:off x="9779626" y="2792408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DDAC944F-09F6-CCFD-0AB6-6E32441B27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68371" y="2895850"/>
            <a:ext cx="7104620" cy="5328465"/>
          </a:xfrm>
          <a:prstGeom prst="rect">
            <a:avLst/>
          </a:prstGeom>
        </p:spPr>
      </p:pic>
      <p:sp>
        <p:nvSpPr>
          <p:cNvPr id="28" name="Rettangolo 27">
            <a:extLst>
              <a:ext uri="{FF2B5EF4-FFF2-40B4-BE49-F238E27FC236}">
                <a16:creationId xmlns:a16="http://schemas.microsoft.com/office/drawing/2014/main" id="{E2952A91-4737-878E-AE05-16919D30E990}"/>
              </a:ext>
            </a:extLst>
          </p:cNvPr>
          <p:cNvSpPr/>
          <p:nvPr/>
        </p:nvSpPr>
        <p:spPr>
          <a:xfrm>
            <a:off x="15087058" y="5376498"/>
            <a:ext cx="2503067" cy="3115176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Elemento grafico 28">
            <a:extLst>
              <a:ext uri="{FF2B5EF4-FFF2-40B4-BE49-F238E27FC236}">
                <a16:creationId xmlns:a16="http://schemas.microsoft.com/office/drawing/2014/main" id="{80BA5F36-0626-5C79-55B5-A98F340AE15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4939" r="35463"/>
          <a:stretch/>
        </p:blipFill>
        <p:spPr>
          <a:xfrm>
            <a:off x="15168533" y="5469215"/>
            <a:ext cx="2340115" cy="294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6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314</Words>
  <Application>Microsoft Office PowerPoint</Application>
  <PresentationFormat>Personalizzato</PresentationFormat>
  <Paragraphs>95</Paragraphs>
  <Slides>16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Libre Baskerville Bold Italics</vt:lpstr>
      <vt:lpstr>TT Commons Pro Bold</vt:lpstr>
      <vt:lpstr>Arial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Control</dc:title>
  <cp:lastModifiedBy>MASTELLA DIEGO</cp:lastModifiedBy>
  <cp:revision>22</cp:revision>
  <dcterms:created xsi:type="dcterms:W3CDTF">2006-08-16T00:00:00Z</dcterms:created>
  <dcterms:modified xsi:type="dcterms:W3CDTF">2023-06-22T09:28:52Z</dcterms:modified>
  <dc:identifier>DAFkkd0JmJI</dc:identifier>
</cp:coreProperties>
</file>

<file path=docProps/thumbnail.jpeg>
</file>